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43" r:id="rId2"/>
    <p:sldId id="403" r:id="rId3"/>
    <p:sldId id="404" r:id="rId4"/>
    <p:sldId id="405" r:id="rId5"/>
    <p:sldId id="406" r:id="rId6"/>
    <p:sldId id="419" r:id="rId7"/>
    <p:sldId id="416" r:id="rId8"/>
    <p:sldId id="417" r:id="rId9"/>
    <p:sldId id="418" r:id="rId10"/>
    <p:sldId id="410" r:id="rId11"/>
    <p:sldId id="411" r:id="rId12"/>
    <p:sldId id="412" r:id="rId13"/>
    <p:sldId id="413" r:id="rId14"/>
    <p:sldId id="420" r:id="rId15"/>
    <p:sldId id="415" r:id="rId16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616C"/>
    <a:srgbClr val="0095DA"/>
    <a:srgbClr val="FCB316"/>
    <a:srgbClr val="7EB242"/>
    <a:srgbClr val="EF37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87132" autoAdjust="0"/>
  </p:normalViewPr>
  <p:slideViewPr>
    <p:cSldViewPr>
      <p:cViewPr varScale="1">
        <p:scale>
          <a:sx n="98" d="100"/>
          <a:sy n="98" d="100"/>
        </p:scale>
        <p:origin x="189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68" y="-96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r>
              <a:rPr lang="en-US" dirty="0"/>
              <a:t>Customer Service: 8767-366-8154</a:t>
            </a:r>
          </a:p>
          <a:p>
            <a:r>
              <a:rPr lang="en-US" dirty="0"/>
              <a:t>M-F, 9 a – 7 p EST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970D8A63-B0B3-5340-A5BD-9A9041A6A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544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3E28BE40-A7F6-4A9A-949C-884FF02DB5F4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78B99CEF-D2F5-4DAD-8A93-41F626FDB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4429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99CEF-D2F5-4DAD-8A93-41F626FDB2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163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09800"/>
            <a:ext cx="7772400" cy="1066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447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9B84F02E-A532-48BA-8418-F680C146347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54832" y="2988968"/>
            <a:ext cx="186736" cy="1066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9074" y="4867274"/>
            <a:ext cx="1064163" cy="122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376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F02E-A532-48BA-8418-F680C1463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753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F02E-A532-48BA-8418-F680C1463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337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382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 b="1">
                <a:solidFill>
                  <a:srgbClr val="0095D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600200"/>
            <a:ext cx="6705599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7EB242"/>
              </a:buClr>
              <a:buFont typeface="Calibri" pitchFamily="34" charset="0"/>
              <a:buChar char="•"/>
              <a:defRPr sz="2400">
                <a:solidFill>
                  <a:srgbClr val="4D616C"/>
                </a:solidFill>
              </a:defRPr>
            </a:lvl1pPr>
            <a:lvl2pPr marL="742950" indent="-285750">
              <a:buClr>
                <a:srgbClr val="EF374E"/>
              </a:buClr>
              <a:buFont typeface="Arial" pitchFamily="34" charset="0"/>
              <a:buChar char="•"/>
              <a:defRPr sz="2000">
                <a:solidFill>
                  <a:srgbClr val="4D616C"/>
                </a:solidFill>
              </a:defRPr>
            </a:lvl2pPr>
            <a:lvl3pPr>
              <a:buClr>
                <a:srgbClr val="FCB316"/>
              </a:buClr>
              <a:defRPr sz="1800">
                <a:solidFill>
                  <a:srgbClr val="4D616C"/>
                </a:solidFill>
              </a:defRPr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3A7B9F9F-9C84-43A4-A70F-C0C4DFF0050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371600" y="1255373"/>
            <a:ext cx="7772400" cy="45719"/>
          </a:xfrm>
          <a:prstGeom prst="rect">
            <a:avLst/>
          </a:prstGeom>
          <a:solidFill>
            <a:srgbClr val="0095DA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2432" y="744832"/>
            <a:ext cx="186736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375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F02E-A532-48BA-8418-F680C1463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10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F02E-A532-48BA-8418-F680C1463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84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F02E-A532-48BA-8418-F680C1463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058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F02E-A532-48BA-8418-F680C1463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690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F02E-A532-48BA-8418-F680C1463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78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F02E-A532-48BA-8418-F680C1463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228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F02E-A532-48BA-8418-F680C1463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696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096000"/>
            <a:ext cx="9144000" cy="762000"/>
          </a:xfrm>
          <a:prstGeom prst="rect">
            <a:avLst/>
          </a:prstGeom>
          <a:solidFill>
            <a:srgbClr val="0095DA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9B84F02E-A532-48BA-8418-F680C14634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366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0095D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EB242"/>
        </a:buClr>
        <a:buFont typeface="Arial" pitchFamily="34" charset="0"/>
        <a:buChar char="•"/>
        <a:defRPr sz="3200" kern="1200">
          <a:solidFill>
            <a:srgbClr val="4D616C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EF374E"/>
        </a:buClr>
        <a:buFont typeface="Arial" pitchFamily="34" charset="0"/>
        <a:buChar char="•"/>
        <a:defRPr sz="2800" kern="1200">
          <a:solidFill>
            <a:srgbClr val="4D616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CB316"/>
        </a:buClr>
        <a:buFont typeface="Arial" pitchFamily="34" charset="0"/>
        <a:buChar char="•"/>
        <a:defRPr sz="2400" kern="1200">
          <a:solidFill>
            <a:srgbClr val="4D616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4D616C"/>
        </a:buClr>
        <a:buFont typeface="Arial" pitchFamily="34" charset="0"/>
        <a:buChar char="•"/>
        <a:defRPr sz="2000" kern="1200">
          <a:solidFill>
            <a:srgbClr val="4D616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95DA"/>
        </a:buClr>
        <a:buFont typeface="Arial" pitchFamily="34" charset="0"/>
        <a:buChar char="•"/>
        <a:defRPr sz="2000" kern="1200">
          <a:solidFill>
            <a:srgbClr val="4D616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533400" y="1524000"/>
            <a:ext cx="81534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Step-By-Step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How to Register for a Public Course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(paying </a:t>
            </a:r>
            <a:r>
              <a:rPr lang="en-US" dirty="0" smtClean="0"/>
              <a:t>by credit card)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05400"/>
            <a:ext cx="6400800" cy="5334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April 2016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F02E-A532-48BA-8418-F680C146347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739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447800"/>
            <a:ext cx="3581400" cy="46196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Confirm Course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9F9F-9C84-43A4-A70F-C0C4DFF00504}" type="slidenum">
              <a:rPr lang="en-US" smtClean="0"/>
              <a:pPr/>
              <a:t>10</a:t>
            </a:fld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962400" y="5410200"/>
            <a:ext cx="762000" cy="381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092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47" y="1816138"/>
            <a:ext cx="6145282" cy="35319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Select Payment Method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9F9F-9C84-43A4-A70F-C0C4DFF00504}" type="slidenum">
              <a:rPr lang="en-US" smtClean="0"/>
              <a:pPr/>
              <a:t>11</a:t>
            </a:fld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576775" y="2915925"/>
            <a:ext cx="762000" cy="381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029200" y="4704902"/>
            <a:ext cx="3657600" cy="10668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This example is credit card.</a:t>
            </a:r>
          </a:p>
        </p:txBody>
      </p:sp>
      <p:sp>
        <p:nvSpPr>
          <p:cNvPr id="3" name="Right Brace 2"/>
          <p:cNvSpPr/>
          <p:nvPr/>
        </p:nvSpPr>
        <p:spPr>
          <a:xfrm>
            <a:off x="3124200" y="3437469"/>
            <a:ext cx="457200" cy="609600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581400" y="3357928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These 2 options show up if you are Affiliated with an Organization.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57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 Prompts/Enter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9F9F-9C84-43A4-A70F-C0C4DFF0050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1000" y="3352800"/>
            <a:ext cx="2743200" cy="23622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American Express</a:t>
            </a:r>
          </a:p>
          <a:p>
            <a:pPr marL="0" indent="0">
              <a:buNone/>
            </a:pPr>
            <a:r>
              <a:rPr lang="en-US" sz="2800" dirty="0" smtClean="0"/>
              <a:t>Visa </a:t>
            </a:r>
          </a:p>
          <a:p>
            <a:pPr marL="0" indent="0">
              <a:buNone/>
            </a:pPr>
            <a:r>
              <a:rPr lang="en-US" sz="2800" dirty="0" smtClean="0"/>
              <a:t>MasterCard</a:t>
            </a:r>
            <a:br>
              <a:rPr lang="en-US" sz="2800" dirty="0" smtClean="0"/>
            </a:br>
            <a:r>
              <a:rPr lang="en-US" sz="2800" dirty="0" smtClean="0"/>
              <a:t>Discover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3252" y="1676400"/>
            <a:ext cx="5441173" cy="29718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12778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194" y="1535112"/>
            <a:ext cx="7305675" cy="45815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9F9F-9C84-43A4-A70F-C0C4DFF00504}" type="slidenum">
              <a:rPr lang="en-US" smtClean="0"/>
              <a:pPr/>
              <a:t>13</a:t>
            </a:fld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200400" y="4800600"/>
            <a:ext cx="6096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4645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1423987"/>
            <a:ext cx="6438900" cy="51149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are registered!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9F9F-9C84-43A4-A70F-C0C4DFF00504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553200" y="1483492"/>
            <a:ext cx="2411796" cy="952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7EB242"/>
              </a:buClr>
              <a:buFont typeface="Calibri" pitchFamily="34" charset="0"/>
              <a:buChar char="•"/>
              <a:defRPr sz="2400" kern="1200">
                <a:solidFill>
                  <a:srgbClr val="4D616C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EF374E"/>
              </a:buClr>
              <a:buFont typeface="Arial" pitchFamily="34" charset="0"/>
              <a:buChar char="•"/>
              <a:defRPr sz="2000" kern="1200">
                <a:solidFill>
                  <a:srgbClr val="4D616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CB316"/>
              </a:buClr>
              <a:buFont typeface="Arial" pitchFamily="34" charset="0"/>
              <a:buChar char="•"/>
              <a:defRPr sz="1800" kern="1200">
                <a:solidFill>
                  <a:srgbClr val="4D616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4D616C"/>
              </a:buClr>
              <a:buFont typeface="Arial" pitchFamily="34" charset="0"/>
              <a:buChar char="•"/>
              <a:defRPr sz="1600" kern="1200">
                <a:solidFill>
                  <a:srgbClr val="4D616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95DA"/>
              </a:buClr>
              <a:buFont typeface="Arial" pitchFamily="34" charset="0"/>
              <a:buChar char="•"/>
              <a:defRPr sz="1400" kern="1200">
                <a:solidFill>
                  <a:srgbClr val="4D616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itchFamily="34" charset="0"/>
              <a:buNone/>
            </a:pPr>
            <a:r>
              <a:rPr lang="en-US" sz="2000" dirty="0" smtClean="0"/>
              <a:t>Status changes from Contact to Technician Candidate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84654" y="4988847"/>
            <a:ext cx="3429000" cy="152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7EB242"/>
              </a:buClr>
              <a:buFont typeface="Calibri" pitchFamily="34" charset="0"/>
              <a:buChar char="•"/>
              <a:defRPr sz="2400" kern="1200">
                <a:solidFill>
                  <a:srgbClr val="4D616C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EF374E"/>
              </a:buClr>
              <a:buFont typeface="Arial" pitchFamily="34" charset="0"/>
              <a:buChar char="•"/>
              <a:defRPr sz="2000" kern="1200">
                <a:solidFill>
                  <a:srgbClr val="4D616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CB316"/>
              </a:buClr>
              <a:buFont typeface="Arial" pitchFamily="34" charset="0"/>
              <a:buChar char="•"/>
              <a:defRPr sz="1800" kern="1200">
                <a:solidFill>
                  <a:srgbClr val="4D616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4D616C"/>
              </a:buClr>
              <a:buFont typeface="Arial" pitchFamily="34" charset="0"/>
              <a:buChar char="•"/>
              <a:defRPr sz="1600" kern="1200">
                <a:solidFill>
                  <a:srgbClr val="4D616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95DA"/>
              </a:buClr>
              <a:buFont typeface="Arial" pitchFamily="34" charset="0"/>
              <a:buChar char="•"/>
              <a:defRPr sz="1400" kern="1200">
                <a:solidFill>
                  <a:srgbClr val="4D616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itchFamily="34" charset="0"/>
              <a:buNone/>
            </a:pPr>
            <a:r>
              <a:rPr lang="en-US" sz="2800" dirty="0" smtClean="0"/>
              <a:t>To review course info, click on View Course Registration History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674187" y="1483492"/>
            <a:ext cx="762000" cy="381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276600" y="6113708"/>
            <a:ext cx="1217886" cy="9722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515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Contacting CPS Customer Service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7772400" cy="4572000"/>
          </a:xfrm>
        </p:spPr>
        <p:txBody>
          <a:bodyPr>
            <a:normAutofit/>
          </a:bodyPr>
          <a:lstStyle/>
          <a:p>
            <a:pPr algn="ctr" eaLnBrk="1" hangingPunct="1">
              <a:buFont typeface="Times" pitchFamily="18" charset="0"/>
              <a:buNone/>
            </a:pPr>
            <a:r>
              <a:rPr lang="en-US" sz="5400" dirty="0" smtClean="0"/>
              <a:t>(877) 366-8154</a:t>
            </a:r>
          </a:p>
          <a:p>
            <a:pPr algn="ctr" eaLnBrk="1" hangingPunct="1">
              <a:buFont typeface="Times" pitchFamily="18" charset="0"/>
              <a:buNone/>
            </a:pPr>
            <a:endParaRPr lang="en-US" sz="1050" dirty="0" smtClean="0"/>
          </a:p>
          <a:p>
            <a:pPr algn="ctr" eaLnBrk="1" hangingPunct="1">
              <a:buFont typeface="Times" pitchFamily="18" charset="0"/>
              <a:buNone/>
            </a:pPr>
            <a:r>
              <a:rPr lang="en-US" sz="4400" dirty="0" smtClean="0"/>
              <a:t>cps.certification@safekids.org </a:t>
            </a:r>
          </a:p>
          <a:p>
            <a:pPr algn="ctr" eaLnBrk="1" hangingPunct="1">
              <a:buFont typeface="Times" pitchFamily="18" charset="0"/>
              <a:buNone/>
            </a:pPr>
            <a:endParaRPr lang="en-US" sz="1100" dirty="0" smtClean="0"/>
          </a:p>
          <a:p>
            <a:pPr algn="ctr" eaLnBrk="1" hangingPunct="1">
              <a:buFont typeface="Times" pitchFamily="18" charset="0"/>
              <a:buNone/>
            </a:pPr>
            <a:r>
              <a:rPr lang="en-US" sz="3200" b="1" dirty="0" smtClean="0"/>
              <a:t>Certification-related </a:t>
            </a:r>
            <a:r>
              <a:rPr lang="en-US" sz="3200" dirty="0" smtClean="0"/>
              <a:t>information</a:t>
            </a:r>
          </a:p>
          <a:p>
            <a:pPr algn="ctr" eaLnBrk="1" hangingPunct="1">
              <a:buFont typeface="Times" pitchFamily="18" charset="0"/>
              <a:buNone/>
            </a:pPr>
            <a:r>
              <a:rPr lang="en-US" sz="3200" dirty="0" smtClean="0"/>
              <a:t>is available at http://cert.safekids.org.</a:t>
            </a:r>
          </a:p>
          <a:p>
            <a:pPr algn="ctr" eaLnBrk="1" hangingPunct="1">
              <a:buFont typeface="Times" pitchFamily="18" charset="0"/>
              <a:buNone/>
            </a:pPr>
            <a:endParaRPr lang="en-US" sz="1800" dirty="0" smtClean="0"/>
          </a:p>
          <a:p>
            <a:pPr eaLnBrk="1" hangingPunct="1"/>
            <a:endParaRPr lang="en-US" sz="10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9F9F-9C84-43A4-A70F-C0C4DFF0050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5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8264"/>
            <a:ext cx="8220075" cy="49763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244" name="Title 1"/>
          <p:cNvSpPr txBox="1">
            <a:spLocks/>
          </p:cNvSpPr>
          <p:nvPr/>
        </p:nvSpPr>
        <p:spPr bwMode="auto">
          <a:xfrm>
            <a:off x="4114800" y="1143000"/>
            <a:ext cx="2209800" cy="12187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4000" dirty="0"/>
              <a:t>Click  on LOG IN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324600" y="1866900"/>
            <a:ext cx="1391964" cy="49727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to http://cert.safekids.org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9F9F-9C84-43A4-A70F-C0C4DFF0050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767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0924" y="1600200"/>
            <a:ext cx="8434552" cy="3905250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2743200" y="2667000"/>
            <a:ext cx="914400" cy="2667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838200"/>
          </a:xfrm>
          <a:noFill/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Click on Tech/Tech to Be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9F9F-9C84-43A4-A70F-C0C4DFF0050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389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7" b="-806"/>
          <a:stretch/>
        </p:blipFill>
        <p:spPr bwMode="auto">
          <a:xfrm>
            <a:off x="610775" y="1430074"/>
            <a:ext cx="8152225" cy="451352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802117" y="1828800"/>
            <a:ext cx="4953000" cy="7905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Need help?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Call Customer Service: 877-366-8154.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838200"/>
          </a:xfrm>
          <a:noFill/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Log In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9F9F-9C84-43A4-A70F-C0C4DFF0050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590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7" b="-806"/>
          <a:stretch/>
        </p:blipFill>
        <p:spPr bwMode="auto">
          <a:xfrm>
            <a:off x="228600" y="1430074"/>
            <a:ext cx="8152225" cy="451352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Your Log-in Info?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1" y="1600200"/>
            <a:ext cx="3657600" cy="1828799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Click </a:t>
            </a:r>
            <a:r>
              <a:rPr lang="en-US" sz="2800" dirty="0"/>
              <a:t>on </a:t>
            </a:r>
            <a:r>
              <a:rPr lang="en-US" sz="2800" i="1" dirty="0"/>
              <a:t>Forgot Your Password</a:t>
            </a:r>
            <a:r>
              <a:rPr lang="en-US" sz="2800" dirty="0"/>
              <a:t> </a:t>
            </a:r>
            <a:r>
              <a:rPr lang="en-US" sz="2800" dirty="0" smtClean="0"/>
              <a:t>link or call 1-877-366-8154.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9F9F-9C84-43A4-A70F-C0C4DFF00504}" type="slidenum">
              <a:rPr lang="en-US" smtClean="0"/>
              <a:pPr/>
              <a:t>5</a:t>
            </a:fld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733800" y="5791200"/>
            <a:ext cx="838200" cy="381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900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on Find/Register For A Course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9F9F-9C84-43A4-A70F-C0C4DFF00504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447800"/>
            <a:ext cx="4604004" cy="4343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981200"/>
            <a:ext cx="1024217" cy="6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865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for the Course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9F9F-9C84-43A4-A70F-C0C4DFF0050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638801" y="1352550"/>
            <a:ext cx="3480618" cy="80136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This is using Florida as a Example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95400"/>
            <a:ext cx="4599963" cy="3581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226962"/>
            <a:ext cx="3867762" cy="3800948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5943600" y="3962400"/>
            <a:ext cx="8382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4396" y="4876800"/>
            <a:ext cx="1477603" cy="1002659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4419600" y="4419600"/>
            <a:ext cx="30480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8643" y="3430844"/>
            <a:ext cx="1483134" cy="98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Choose the Course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9F9F-9C84-43A4-A70F-C0C4DFF00504}" type="slidenum">
              <a:rPr lang="en-US" smtClean="0"/>
              <a:pPr/>
              <a:t>8</a:t>
            </a:fld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8077200" y="3977871"/>
            <a:ext cx="762000" cy="381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1752600" y="6098627"/>
            <a:ext cx="4419600" cy="6413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1800" dirty="0">
                <a:solidFill>
                  <a:srgbClr val="4D616C"/>
                </a:solidFill>
                <a:latin typeface="+mn-lt"/>
                <a:ea typeface="+mn-ea"/>
                <a:cs typeface="+mn-cs"/>
              </a:rPr>
              <a:t>Public Courses are available on a first come-first served basis. (Paying the fee gets you in.)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18" y="1498428"/>
            <a:ext cx="7920707" cy="43529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6777" y="1337843"/>
            <a:ext cx="4877223" cy="132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79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 smtClean="0"/>
              <a:t>Review Course Details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9F9F-9C84-43A4-A70F-C0C4DFF00504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933" y="1490617"/>
            <a:ext cx="4829175" cy="4533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1929641"/>
            <a:ext cx="1621677" cy="4938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85081" y="4718686"/>
            <a:ext cx="25908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Register and make payment.</a:t>
            </a:r>
            <a:endParaRPr lang="en-US" sz="20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600200" y="5041852"/>
            <a:ext cx="2514600" cy="59694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638800" y="1676400"/>
            <a:ext cx="30480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Note any locally paid additional fees.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7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3781</TotalTime>
  <Words>179</Words>
  <Application>Microsoft Office PowerPoint</Application>
  <PresentationFormat>On-screen Show (4:3)</PresentationFormat>
  <Paragraphs>53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</vt:lpstr>
      <vt:lpstr>Office Theme</vt:lpstr>
      <vt:lpstr>Step-By-Step:  How to Register for a Public Course  (paying by credit card)</vt:lpstr>
      <vt:lpstr>Go to http://cert.safekids.org</vt:lpstr>
      <vt:lpstr>Click on Tech/Tech to Be</vt:lpstr>
      <vt:lpstr>Log In</vt:lpstr>
      <vt:lpstr>Need Your Log-in Info?</vt:lpstr>
      <vt:lpstr>Click on Find/Register For A Course</vt:lpstr>
      <vt:lpstr>Search for the Course</vt:lpstr>
      <vt:lpstr>Choose the Course</vt:lpstr>
      <vt:lpstr>Review Course Details</vt:lpstr>
      <vt:lpstr>Confirm Course</vt:lpstr>
      <vt:lpstr>Select Payment Method</vt:lpstr>
      <vt:lpstr>Follow Prompts/Enter Information</vt:lpstr>
      <vt:lpstr>Enter Information</vt:lpstr>
      <vt:lpstr>You are registered!</vt:lpstr>
      <vt:lpstr>Contacting CPS Customer Service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Rebranding Safe Kids Worldwide</dc:title>
  <dc:creator>Katherine Collins</dc:creator>
  <cp:lastModifiedBy>Kerry Chausmer</cp:lastModifiedBy>
  <cp:revision>157</cp:revision>
  <cp:lastPrinted>2013-01-18T14:49:30Z</cp:lastPrinted>
  <dcterms:created xsi:type="dcterms:W3CDTF">2012-11-21T20:46:39Z</dcterms:created>
  <dcterms:modified xsi:type="dcterms:W3CDTF">2016-04-27T13:38:42Z</dcterms:modified>
</cp:coreProperties>
</file>